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93" r:id="rId2"/>
    <p:sldId id="259" r:id="rId3"/>
    <p:sldId id="322" r:id="rId4"/>
    <p:sldId id="321" r:id="rId5"/>
    <p:sldId id="323" r:id="rId6"/>
    <p:sldId id="297" r:id="rId7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10"/>
    </p:embeddedFont>
    <p:embeddedFont>
      <p:font typeface="맑은 고딕" panose="020B0503020000020004" pitchFamily="34" charset="-127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4F66"/>
    <a:srgbClr val="C00000"/>
    <a:srgbClr val="2D2F2D"/>
    <a:srgbClr val="F6882E"/>
    <a:srgbClr val="000000"/>
    <a:srgbClr val="222F64"/>
    <a:srgbClr val="206CE8"/>
    <a:srgbClr val="0033CC"/>
    <a:srgbClr val="0066FF"/>
    <a:srgbClr val="002D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49" autoAdjust="0"/>
    <p:restoredTop sz="94792" autoAdjust="0"/>
  </p:normalViewPr>
  <p:slideViewPr>
    <p:cSldViewPr>
      <p:cViewPr varScale="1">
        <p:scale>
          <a:sx n="155" d="100"/>
          <a:sy n="155" d="100"/>
        </p:scale>
        <p:origin x="124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33712E-C720-6C4A-81DE-311619015C09}" type="doc">
      <dgm:prSet loTypeId="urn:microsoft.com/office/officeart/2005/8/layout/radial3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MX"/>
        </a:p>
      </dgm:t>
    </dgm:pt>
    <dgm:pt modelId="{A418E3CA-AFB3-464B-9989-537F32C7261A}">
      <dgm:prSet phldrT="[Texto]" custT="1"/>
      <dgm:spPr/>
      <dgm:t>
        <a:bodyPr/>
        <a:lstStyle/>
        <a:p>
          <a:r>
            <a:rPr lang="es-MX" sz="1000" dirty="0"/>
            <a:t>Nivel de ingresos</a:t>
          </a:r>
        </a:p>
      </dgm:t>
    </dgm:pt>
    <dgm:pt modelId="{1F872CE9-FB0C-CF47-8713-6C93BFCE39FE}" type="sibTrans" cxnId="{4A0BEE6F-A5B5-0945-90B9-F3EFC2915F9D}">
      <dgm:prSet/>
      <dgm:spPr/>
      <dgm:t>
        <a:bodyPr/>
        <a:lstStyle/>
        <a:p>
          <a:endParaRPr lang="es-MX"/>
        </a:p>
      </dgm:t>
    </dgm:pt>
    <dgm:pt modelId="{8862DCC9-B2CC-4741-91E0-07544B4168A6}" type="parTrans" cxnId="{4A0BEE6F-A5B5-0945-90B9-F3EFC2915F9D}">
      <dgm:prSet/>
      <dgm:spPr/>
      <dgm:t>
        <a:bodyPr/>
        <a:lstStyle/>
        <a:p>
          <a:endParaRPr lang="es-MX"/>
        </a:p>
      </dgm:t>
    </dgm:pt>
    <dgm:pt modelId="{AE6AD0DE-471C-394E-960F-0E28FEA0F069}">
      <dgm:prSet phldrT="[Texto]" custT="1"/>
      <dgm:spPr/>
      <dgm:t>
        <a:bodyPr/>
        <a:lstStyle/>
        <a:p>
          <a:r>
            <a:rPr lang="es-MX" sz="1000" dirty="0"/>
            <a:t>Contacto por correo</a:t>
          </a:r>
        </a:p>
      </dgm:t>
    </dgm:pt>
    <dgm:pt modelId="{4C5CE2DD-888E-8745-8079-A01D01A0262F}" type="sibTrans" cxnId="{94E74EDB-786D-B742-A2E1-F33BC62B7076}">
      <dgm:prSet/>
      <dgm:spPr/>
      <dgm:t>
        <a:bodyPr/>
        <a:lstStyle/>
        <a:p>
          <a:endParaRPr lang="es-MX"/>
        </a:p>
      </dgm:t>
    </dgm:pt>
    <dgm:pt modelId="{C4237F78-1E23-DA47-BBB7-BDF3B1379416}" type="parTrans" cxnId="{94E74EDB-786D-B742-A2E1-F33BC62B7076}">
      <dgm:prSet/>
      <dgm:spPr/>
      <dgm:t>
        <a:bodyPr/>
        <a:lstStyle/>
        <a:p>
          <a:endParaRPr lang="es-MX"/>
        </a:p>
      </dgm:t>
    </dgm:pt>
    <dgm:pt modelId="{6556A82E-DDD6-724B-8F2E-B7E90DE851FC}">
      <dgm:prSet phldrT="[Texto]" custT="1"/>
      <dgm:spPr/>
      <dgm:t>
        <a:bodyPr/>
        <a:lstStyle/>
        <a:p>
          <a:r>
            <a:rPr lang="es-MX" sz="1800" dirty="0"/>
            <a:t>Encuesta a 18,000 personas</a:t>
          </a:r>
        </a:p>
      </dgm:t>
    </dgm:pt>
    <dgm:pt modelId="{D95A196D-FB91-1945-8DFB-848E35C9E062}" type="sibTrans" cxnId="{E85BE566-14BA-614B-AA9A-825705768FBE}">
      <dgm:prSet/>
      <dgm:spPr/>
      <dgm:t>
        <a:bodyPr/>
        <a:lstStyle/>
        <a:p>
          <a:endParaRPr lang="es-MX"/>
        </a:p>
      </dgm:t>
    </dgm:pt>
    <dgm:pt modelId="{3EFD9270-4649-2541-8F79-E5493527DC0E}" type="parTrans" cxnId="{E85BE566-14BA-614B-AA9A-825705768FBE}">
      <dgm:prSet/>
      <dgm:spPr/>
      <dgm:t>
        <a:bodyPr/>
        <a:lstStyle/>
        <a:p>
          <a:endParaRPr lang="es-MX"/>
        </a:p>
      </dgm:t>
    </dgm:pt>
    <dgm:pt modelId="{492D2D9E-92C7-9A48-AB50-8E8DD490D22C}">
      <dgm:prSet phldrT="[Texto]" custT="1"/>
      <dgm:spPr/>
      <dgm:t>
        <a:bodyPr/>
        <a:lstStyle/>
        <a:p>
          <a:r>
            <a:rPr lang="es-MX" sz="1000" dirty="0"/>
            <a:t>Recompensas actuales</a:t>
          </a:r>
        </a:p>
      </dgm:t>
    </dgm:pt>
    <dgm:pt modelId="{70876E82-3F41-D44E-B9B0-E881A9F494B1}" type="sibTrans" cxnId="{38548153-7E00-714A-99DC-78B20A1A0650}">
      <dgm:prSet/>
      <dgm:spPr/>
      <dgm:t>
        <a:bodyPr/>
        <a:lstStyle/>
        <a:p>
          <a:endParaRPr lang="es-MX"/>
        </a:p>
      </dgm:t>
    </dgm:pt>
    <dgm:pt modelId="{B5CD46B5-2CF1-B648-9D46-8AE98BCFB999}" type="parTrans" cxnId="{38548153-7E00-714A-99DC-78B20A1A0650}">
      <dgm:prSet/>
      <dgm:spPr/>
      <dgm:t>
        <a:bodyPr/>
        <a:lstStyle/>
        <a:p>
          <a:endParaRPr lang="es-MX"/>
        </a:p>
      </dgm:t>
    </dgm:pt>
    <dgm:pt modelId="{BA614536-D262-1F4F-9836-C090E05BEDD2}">
      <dgm:prSet phldrT="[Texto]" custT="1"/>
      <dgm:spPr/>
      <dgm:t>
        <a:bodyPr/>
        <a:lstStyle/>
        <a:p>
          <a:r>
            <a:rPr lang="es-MX" sz="1000" dirty="0"/>
            <a:t>Cuentas abiertas</a:t>
          </a:r>
        </a:p>
      </dgm:t>
    </dgm:pt>
    <dgm:pt modelId="{98701016-7280-8F41-967B-FC4E83E99154}" type="parTrans" cxnId="{1D06D456-B6BF-1646-A514-245AA14EA989}">
      <dgm:prSet/>
      <dgm:spPr/>
      <dgm:t>
        <a:bodyPr/>
        <a:lstStyle/>
        <a:p>
          <a:endParaRPr lang="es-MX"/>
        </a:p>
      </dgm:t>
    </dgm:pt>
    <dgm:pt modelId="{42E40DE1-792B-3C47-A143-3AFF4602FCF5}" type="sibTrans" cxnId="{1D06D456-B6BF-1646-A514-245AA14EA989}">
      <dgm:prSet/>
      <dgm:spPr/>
      <dgm:t>
        <a:bodyPr/>
        <a:lstStyle/>
        <a:p>
          <a:endParaRPr lang="es-MX"/>
        </a:p>
      </dgm:t>
    </dgm:pt>
    <dgm:pt modelId="{D5774E04-9FB6-B94C-972C-585A3B94B9C1}">
      <dgm:prSet phldrT="[Texto]" custT="1"/>
      <dgm:spPr/>
      <dgm:t>
        <a:bodyPr/>
        <a:lstStyle/>
        <a:p>
          <a:r>
            <a:rPr lang="es-MX" sz="1000" dirty="0"/>
            <a:t>Seguro de sobre-endeudamiento</a:t>
          </a:r>
        </a:p>
      </dgm:t>
    </dgm:pt>
    <dgm:pt modelId="{4316B23A-A92A-984D-AC32-139889B24884}" type="parTrans" cxnId="{F4C65182-84EF-A944-A759-CE1568C9EE2B}">
      <dgm:prSet/>
      <dgm:spPr/>
      <dgm:t>
        <a:bodyPr/>
        <a:lstStyle/>
        <a:p>
          <a:endParaRPr lang="es-MX"/>
        </a:p>
      </dgm:t>
    </dgm:pt>
    <dgm:pt modelId="{5A9AA87A-DFC7-274A-9179-54BB534AEA05}" type="sibTrans" cxnId="{F4C65182-84EF-A944-A759-CE1568C9EE2B}">
      <dgm:prSet/>
      <dgm:spPr/>
      <dgm:t>
        <a:bodyPr/>
        <a:lstStyle/>
        <a:p>
          <a:endParaRPr lang="es-MX"/>
        </a:p>
      </dgm:t>
    </dgm:pt>
    <dgm:pt modelId="{47232272-4900-FE46-B742-2966AA3E675E}">
      <dgm:prSet phldrT="[Texto]" custT="1"/>
      <dgm:spPr/>
      <dgm:t>
        <a:bodyPr/>
        <a:lstStyle/>
        <a:p>
          <a:r>
            <a:rPr lang="es-MX" sz="1000" dirty="0"/>
            <a:t>Calificación de crédito</a:t>
          </a:r>
        </a:p>
      </dgm:t>
    </dgm:pt>
    <dgm:pt modelId="{F0094534-FA33-2143-A39A-261990594B30}" type="parTrans" cxnId="{B59746F3-7E68-2948-A33B-B5CE250F05E2}">
      <dgm:prSet/>
      <dgm:spPr/>
      <dgm:t>
        <a:bodyPr/>
        <a:lstStyle/>
        <a:p>
          <a:endParaRPr lang="es-MX"/>
        </a:p>
      </dgm:t>
    </dgm:pt>
    <dgm:pt modelId="{AD4C2783-7067-DE4A-9E4C-1D261C573370}" type="sibTrans" cxnId="{B59746F3-7E68-2948-A33B-B5CE250F05E2}">
      <dgm:prSet/>
      <dgm:spPr/>
      <dgm:t>
        <a:bodyPr/>
        <a:lstStyle/>
        <a:p>
          <a:endParaRPr lang="es-MX"/>
        </a:p>
      </dgm:t>
    </dgm:pt>
    <dgm:pt modelId="{1DA29C45-48E2-B440-AE62-856EC4B86F88}">
      <dgm:prSet phldrT="[Texto]" custT="1"/>
      <dgm:spPr/>
      <dgm:t>
        <a:bodyPr/>
        <a:lstStyle/>
        <a:p>
          <a:r>
            <a:rPr lang="es-MX" sz="1000" dirty="0"/>
            <a:t>Número de tarjetas</a:t>
          </a:r>
        </a:p>
      </dgm:t>
    </dgm:pt>
    <dgm:pt modelId="{51E66DC0-9BC7-504A-8CFE-E03ED708C600}" type="parTrans" cxnId="{E4A34DD3-501F-174D-823F-A3A1880DCF3D}">
      <dgm:prSet/>
      <dgm:spPr/>
      <dgm:t>
        <a:bodyPr/>
        <a:lstStyle/>
        <a:p>
          <a:endParaRPr lang="es-MX"/>
        </a:p>
      </dgm:t>
    </dgm:pt>
    <dgm:pt modelId="{6AADBD26-1EFF-5C45-9AF9-BC808A8E6575}" type="sibTrans" cxnId="{E4A34DD3-501F-174D-823F-A3A1880DCF3D}">
      <dgm:prSet/>
      <dgm:spPr/>
      <dgm:t>
        <a:bodyPr/>
        <a:lstStyle/>
        <a:p>
          <a:endParaRPr lang="es-MX"/>
        </a:p>
      </dgm:t>
    </dgm:pt>
    <dgm:pt modelId="{3668834E-4BB1-CB48-B9B9-9A9B312E5A1D}">
      <dgm:prSet phldrT="[Texto]" custT="1"/>
      <dgm:spPr/>
      <dgm:t>
        <a:bodyPr/>
        <a:lstStyle/>
        <a:p>
          <a:r>
            <a:rPr lang="es-MX" sz="1000" dirty="0"/>
            <a:t>Dueño de casa propia</a:t>
          </a:r>
        </a:p>
      </dgm:t>
    </dgm:pt>
    <dgm:pt modelId="{7C87F355-451C-0142-966E-64CB88FD7000}" type="parTrans" cxnId="{42297BE9-6DC3-7B4E-A6E4-941A0A3C3BEF}">
      <dgm:prSet/>
      <dgm:spPr/>
      <dgm:t>
        <a:bodyPr/>
        <a:lstStyle/>
        <a:p>
          <a:endParaRPr lang="es-MX"/>
        </a:p>
      </dgm:t>
    </dgm:pt>
    <dgm:pt modelId="{E590437A-5C7C-DC41-B2D7-278F838E48BC}" type="sibTrans" cxnId="{42297BE9-6DC3-7B4E-A6E4-941A0A3C3BEF}">
      <dgm:prSet/>
      <dgm:spPr/>
      <dgm:t>
        <a:bodyPr/>
        <a:lstStyle/>
        <a:p>
          <a:endParaRPr lang="es-MX"/>
        </a:p>
      </dgm:t>
    </dgm:pt>
    <dgm:pt modelId="{6F3FBE5C-A754-5544-9BED-534563A3D88A}">
      <dgm:prSet phldrT="[Texto]" custT="1"/>
      <dgm:spPr/>
      <dgm:t>
        <a:bodyPr/>
        <a:lstStyle/>
        <a:p>
          <a:r>
            <a:rPr lang="es-MX" sz="1000" dirty="0"/>
            <a:t>Tamaño de familia</a:t>
          </a:r>
        </a:p>
      </dgm:t>
    </dgm:pt>
    <dgm:pt modelId="{634ADB14-600D-6C4C-A821-55CCC816C04A}" type="parTrans" cxnId="{CFDB5D1F-DFDA-8D4A-BD40-E60F0CAB01C5}">
      <dgm:prSet/>
      <dgm:spPr/>
      <dgm:t>
        <a:bodyPr/>
        <a:lstStyle/>
        <a:p>
          <a:endParaRPr lang="es-MX"/>
        </a:p>
      </dgm:t>
    </dgm:pt>
    <dgm:pt modelId="{1D6F5CD8-1475-E249-90FB-27D5B1EC5D81}" type="sibTrans" cxnId="{CFDB5D1F-DFDA-8D4A-BD40-E60F0CAB01C5}">
      <dgm:prSet/>
      <dgm:spPr/>
      <dgm:t>
        <a:bodyPr/>
        <a:lstStyle/>
        <a:p>
          <a:endParaRPr lang="es-MX"/>
        </a:p>
      </dgm:t>
    </dgm:pt>
    <dgm:pt modelId="{1A023676-8B7B-7A42-A58A-0C5FC79F87CA}">
      <dgm:prSet phldrT="[Texto]" custT="1"/>
      <dgm:spPr/>
      <dgm:t>
        <a:bodyPr/>
        <a:lstStyle/>
        <a:p>
          <a:r>
            <a:rPr lang="es-MX" sz="1000" dirty="0"/>
            <a:t>Saldo promedio</a:t>
          </a:r>
        </a:p>
      </dgm:t>
    </dgm:pt>
    <dgm:pt modelId="{09C7C8AB-260E-A347-B783-43296101B76A}" type="parTrans" cxnId="{97D4774B-44B1-2740-B305-27EEF036FC4C}">
      <dgm:prSet/>
      <dgm:spPr/>
      <dgm:t>
        <a:bodyPr/>
        <a:lstStyle/>
        <a:p>
          <a:endParaRPr lang="es-MX"/>
        </a:p>
      </dgm:t>
    </dgm:pt>
    <dgm:pt modelId="{55309D41-6FEC-AE4D-934E-31A6B22BB420}" type="sibTrans" cxnId="{97D4774B-44B1-2740-B305-27EEF036FC4C}">
      <dgm:prSet/>
      <dgm:spPr/>
      <dgm:t>
        <a:bodyPr/>
        <a:lstStyle/>
        <a:p>
          <a:endParaRPr lang="es-MX"/>
        </a:p>
      </dgm:t>
    </dgm:pt>
    <dgm:pt modelId="{D399E3BF-F1E4-0F4F-8B6C-9E680E03DAEA}" type="pres">
      <dgm:prSet presAssocID="{AF33712E-C720-6C4A-81DE-311619015C09}" presName="composite" presStyleCnt="0">
        <dgm:presLayoutVars>
          <dgm:chMax val="1"/>
          <dgm:dir/>
          <dgm:resizeHandles val="exact"/>
        </dgm:presLayoutVars>
      </dgm:prSet>
      <dgm:spPr/>
    </dgm:pt>
    <dgm:pt modelId="{1512A554-BC7C-EF4E-852F-6DA64F4ABD62}" type="pres">
      <dgm:prSet presAssocID="{AF33712E-C720-6C4A-81DE-311619015C09}" presName="radial" presStyleCnt="0">
        <dgm:presLayoutVars>
          <dgm:animLvl val="ctr"/>
        </dgm:presLayoutVars>
      </dgm:prSet>
      <dgm:spPr/>
    </dgm:pt>
    <dgm:pt modelId="{7EF2F556-FA8E-B341-9E33-AD0F0EAB91CA}" type="pres">
      <dgm:prSet presAssocID="{6556A82E-DDD6-724B-8F2E-B7E90DE851FC}" presName="centerShape" presStyleLbl="vennNode1" presStyleIdx="0" presStyleCnt="11" custScaleX="76664" custScaleY="76664"/>
      <dgm:spPr/>
    </dgm:pt>
    <dgm:pt modelId="{0C441E32-7DA3-4F47-9A05-1A63F4C41CAA}" type="pres">
      <dgm:prSet presAssocID="{A418E3CA-AFB3-464B-9989-537F32C7261A}" presName="node" presStyleLbl="vennNode1" presStyleIdx="1" presStyleCnt="11">
        <dgm:presLayoutVars>
          <dgm:bulletEnabled val="1"/>
        </dgm:presLayoutVars>
      </dgm:prSet>
      <dgm:spPr/>
    </dgm:pt>
    <dgm:pt modelId="{9B0A7E3B-4D1E-2A4D-A70E-A0C4C8270627}" type="pres">
      <dgm:prSet presAssocID="{492D2D9E-92C7-9A48-AB50-8E8DD490D22C}" presName="node" presStyleLbl="vennNode1" presStyleIdx="2" presStyleCnt="11">
        <dgm:presLayoutVars>
          <dgm:bulletEnabled val="1"/>
        </dgm:presLayoutVars>
      </dgm:prSet>
      <dgm:spPr/>
    </dgm:pt>
    <dgm:pt modelId="{7CC78C5F-5D8E-0249-A4FF-42ADE930F5D1}" type="pres">
      <dgm:prSet presAssocID="{AE6AD0DE-471C-394E-960F-0E28FEA0F069}" presName="node" presStyleLbl="vennNode1" presStyleIdx="3" presStyleCnt="11">
        <dgm:presLayoutVars>
          <dgm:bulletEnabled val="1"/>
        </dgm:presLayoutVars>
      </dgm:prSet>
      <dgm:spPr/>
    </dgm:pt>
    <dgm:pt modelId="{4446EA7B-88EF-EF48-AFCC-6495E3E2D300}" type="pres">
      <dgm:prSet presAssocID="{BA614536-D262-1F4F-9836-C090E05BEDD2}" presName="node" presStyleLbl="vennNode1" presStyleIdx="4" presStyleCnt="11">
        <dgm:presLayoutVars>
          <dgm:bulletEnabled val="1"/>
        </dgm:presLayoutVars>
      </dgm:prSet>
      <dgm:spPr/>
    </dgm:pt>
    <dgm:pt modelId="{A7EE2DD1-4FC6-3141-A4AC-4A164BAA9C0F}" type="pres">
      <dgm:prSet presAssocID="{D5774E04-9FB6-B94C-972C-585A3B94B9C1}" presName="node" presStyleLbl="vennNode1" presStyleIdx="5" presStyleCnt="11">
        <dgm:presLayoutVars>
          <dgm:bulletEnabled val="1"/>
        </dgm:presLayoutVars>
      </dgm:prSet>
      <dgm:spPr/>
    </dgm:pt>
    <dgm:pt modelId="{3D7BCEE9-3FBC-E644-9372-0FD13A876756}" type="pres">
      <dgm:prSet presAssocID="{47232272-4900-FE46-B742-2966AA3E675E}" presName="node" presStyleLbl="vennNode1" presStyleIdx="6" presStyleCnt="11">
        <dgm:presLayoutVars>
          <dgm:bulletEnabled val="1"/>
        </dgm:presLayoutVars>
      </dgm:prSet>
      <dgm:spPr/>
    </dgm:pt>
    <dgm:pt modelId="{E5AE9E02-C888-0D47-9215-25436E6F1CF9}" type="pres">
      <dgm:prSet presAssocID="{1DA29C45-48E2-B440-AE62-856EC4B86F88}" presName="node" presStyleLbl="vennNode1" presStyleIdx="7" presStyleCnt="11">
        <dgm:presLayoutVars>
          <dgm:bulletEnabled val="1"/>
        </dgm:presLayoutVars>
      </dgm:prSet>
      <dgm:spPr/>
    </dgm:pt>
    <dgm:pt modelId="{5D664969-AB3B-A744-9984-1D4F95088BD1}" type="pres">
      <dgm:prSet presAssocID="{3668834E-4BB1-CB48-B9B9-9A9B312E5A1D}" presName="node" presStyleLbl="vennNode1" presStyleIdx="8" presStyleCnt="11">
        <dgm:presLayoutVars>
          <dgm:bulletEnabled val="1"/>
        </dgm:presLayoutVars>
      </dgm:prSet>
      <dgm:spPr/>
    </dgm:pt>
    <dgm:pt modelId="{094390A5-66DE-8D40-831F-CBCF32FAFF88}" type="pres">
      <dgm:prSet presAssocID="{6F3FBE5C-A754-5544-9BED-534563A3D88A}" presName="node" presStyleLbl="vennNode1" presStyleIdx="9" presStyleCnt="11">
        <dgm:presLayoutVars>
          <dgm:bulletEnabled val="1"/>
        </dgm:presLayoutVars>
      </dgm:prSet>
      <dgm:spPr/>
    </dgm:pt>
    <dgm:pt modelId="{9C84AC41-7BF3-5344-A63C-E14F4EF0222C}" type="pres">
      <dgm:prSet presAssocID="{1A023676-8B7B-7A42-A58A-0C5FC79F87CA}" presName="node" presStyleLbl="vennNode1" presStyleIdx="10" presStyleCnt="11">
        <dgm:presLayoutVars>
          <dgm:bulletEnabled val="1"/>
        </dgm:presLayoutVars>
      </dgm:prSet>
      <dgm:spPr/>
    </dgm:pt>
  </dgm:ptLst>
  <dgm:cxnLst>
    <dgm:cxn modelId="{2A1D1F10-6E14-8848-80C9-F40C887FDCED}" type="presOf" srcId="{D5774E04-9FB6-B94C-972C-585A3B94B9C1}" destId="{A7EE2DD1-4FC6-3141-A4AC-4A164BAA9C0F}" srcOrd="0" destOrd="0" presId="urn:microsoft.com/office/officeart/2005/8/layout/radial3"/>
    <dgm:cxn modelId="{CFDB5D1F-DFDA-8D4A-BD40-E60F0CAB01C5}" srcId="{6556A82E-DDD6-724B-8F2E-B7E90DE851FC}" destId="{6F3FBE5C-A754-5544-9BED-534563A3D88A}" srcOrd="8" destOrd="0" parTransId="{634ADB14-600D-6C4C-A821-55CCC816C04A}" sibTransId="{1D6F5CD8-1475-E249-90FB-27D5B1EC5D81}"/>
    <dgm:cxn modelId="{A6D7AE1F-2E6C-6046-8C43-AC03A8034575}" type="presOf" srcId="{AE6AD0DE-471C-394E-960F-0E28FEA0F069}" destId="{7CC78C5F-5D8E-0249-A4FF-42ADE930F5D1}" srcOrd="0" destOrd="0" presId="urn:microsoft.com/office/officeart/2005/8/layout/radial3"/>
    <dgm:cxn modelId="{1C815226-AB8F-A34D-8BEB-4F84C56234FB}" type="presOf" srcId="{1DA29C45-48E2-B440-AE62-856EC4B86F88}" destId="{E5AE9E02-C888-0D47-9215-25436E6F1CF9}" srcOrd="0" destOrd="0" presId="urn:microsoft.com/office/officeart/2005/8/layout/radial3"/>
    <dgm:cxn modelId="{0033BC3C-AA9B-FF4A-9CF9-1FC00E3A1FB0}" type="presOf" srcId="{BA614536-D262-1F4F-9836-C090E05BEDD2}" destId="{4446EA7B-88EF-EF48-AFCC-6495E3E2D300}" srcOrd="0" destOrd="0" presId="urn:microsoft.com/office/officeart/2005/8/layout/radial3"/>
    <dgm:cxn modelId="{97D4774B-44B1-2740-B305-27EEF036FC4C}" srcId="{6556A82E-DDD6-724B-8F2E-B7E90DE851FC}" destId="{1A023676-8B7B-7A42-A58A-0C5FC79F87CA}" srcOrd="9" destOrd="0" parTransId="{09C7C8AB-260E-A347-B783-43296101B76A}" sibTransId="{55309D41-6FEC-AE4D-934E-31A6B22BB420}"/>
    <dgm:cxn modelId="{3C335C4C-B3CB-C246-86F4-01E9B5C6EEEF}" type="presOf" srcId="{492D2D9E-92C7-9A48-AB50-8E8DD490D22C}" destId="{9B0A7E3B-4D1E-2A4D-A70E-A0C4C8270627}" srcOrd="0" destOrd="0" presId="urn:microsoft.com/office/officeart/2005/8/layout/radial3"/>
    <dgm:cxn modelId="{D375054F-6D3D-3B46-B01F-52EF729E8995}" type="presOf" srcId="{3668834E-4BB1-CB48-B9B9-9A9B312E5A1D}" destId="{5D664969-AB3B-A744-9984-1D4F95088BD1}" srcOrd="0" destOrd="0" presId="urn:microsoft.com/office/officeart/2005/8/layout/radial3"/>
    <dgm:cxn modelId="{38548153-7E00-714A-99DC-78B20A1A0650}" srcId="{6556A82E-DDD6-724B-8F2E-B7E90DE851FC}" destId="{492D2D9E-92C7-9A48-AB50-8E8DD490D22C}" srcOrd="1" destOrd="0" parTransId="{B5CD46B5-2CF1-B648-9D46-8AE98BCFB999}" sibTransId="{70876E82-3F41-D44E-B9B0-E881A9F494B1}"/>
    <dgm:cxn modelId="{1D06D456-B6BF-1646-A514-245AA14EA989}" srcId="{6556A82E-DDD6-724B-8F2E-B7E90DE851FC}" destId="{BA614536-D262-1F4F-9836-C090E05BEDD2}" srcOrd="3" destOrd="0" parTransId="{98701016-7280-8F41-967B-FC4E83E99154}" sibTransId="{42E40DE1-792B-3C47-A143-3AFF4602FCF5}"/>
    <dgm:cxn modelId="{E85BE566-14BA-614B-AA9A-825705768FBE}" srcId="{AF33712E-C720-6C4A-81DE-311619015C09}" destId="{6556A82E-DDD6-724B-8F2E-B7E90DE851FC}" srcOrd="0" destOrd="0" parTransId="{3EFD9270-4649-2541-8F79-E5493527DC0E}" sibTransId="{D95A196D-FB91-1945-8DFB-848E35C9E062}"/>
    <dgm:cxn modelId="{3AEF6F6A-43A4-BC45-AAD8-1EA693723C0E}" type="presOf" srcId="{A418E3CA-AFB3-464B-9989-537F32C7261A}" destId="{0C441E32-7DA3-4F47-9A05-1A63F4C41CAA}" srcOrd="0" destOrd="0" presId="urn:microsoft.com/office/officeart/2005/8/layout/radial3"/>
    <dgm:cxn modelId="{4A0BEE6F-A5B5-0945-90B9-F3EFC2915F9D}" srcId="{6556A82E-DDD6-724B-8F2E-B7E90DE851FC}" destId="{A418E3CA-AFB3-464B-9989-537F32C7261A}" srcOrd="0" destOrd="0" parTransId="{8862DCC9-B2CC-4741-91E0-07544B4168A6}" sibTransId="{1F872CE9-FB0C-CF47-8713-6C93BFCE39FE}"/>
    <dgm:cxn modelId="{8352117E-296A-2841-A96E-A4C85C5C7A89}" type="presOf" srcId="{6556A82E-DDD6-724B-8F2E-B7E90DE851FC}" destId="{7EF2F556-FA8E-B341-9E33-AD0F0EAB91CA}" srcOrd="0" destOrd="0" presId="urn:microsoft.com/office/officeart/2005/8/layout/radial3"/>
    <dgm:cxn modelId="{F4C65182-84EF-A944-A759-CE1568C9EE2B}" srcId="{6556A82E-DDD6-724B-8F2E-B7E90DE851FC}" destId="{D5774E04-9FB6-B94C-972C-585A3B94B9C1}" srcOrd="4" destOrd="0" parTransId="{4316B23A-A92A-984D-AC32-139889B24884}" sibTransId="{5A9AA87A-DFC7-274A-9179-54BB534AEA05}"/>
    <dgm:cxn modelId="{263C0FAF-635A-E145-BD1E-B0875F5FC3C5}" type="presOf" srcId="{6F3FBE5C-A754-5544-9BED-534563A3D88A}" destId="{094390A5-66DE-8D40-831F-CBCF32FAFF88}" srcOrd="0" destOrd="0" presId="urn:microsoft.com/office/officeart/2005/8/layout/radial3"/>
    <dgm:cxn modelId="{2EF8A4C2-0AD6-9744-83BF-4C99B1FA294C}" type="presOf" srcId="{47232272-4900-FE46-B742-2966AA3E675E}" destId="{3D7BCEE9-3FBC-E644-9372-0FD13A876756}" srcOrd="0" destOrd="0" presId="urn:microsoft.com/office/officeart/2005/8/layout/radial3"/>
    <dgm:cxn modelId="{270943D3-1362-6146-9B64-F7821A841106}" type="presOf" srcId="{AF33712E-C720-6C4A-81DE-311619015C09}" destId="{D399E3BF-F1E4-0F4F-8B6C-9E680E03DAEA}" srcOrd="0" destOrd="0" presId="urn:microsoft.com/office/officeart/2005/8/layout/radial3"/>
    <dgm:cxn modelId="{E4A34DD3-501F-174D-823F-A3A1880DCF3D}" srcId="{6556A82E-DDD6-724B-8F2E-B7E90DE851FC}" destId="{1DA29C45-48E2-B440-AE62-856EC4B86F88}" srcOrd="6" destOrd="0" parTransId="{51E66DC0-9BC7-504A-8CFE-E03ED708C600}" sibTransId="{6AADBD26-1EFF-5C45-9AF9-BC808A8E6575}"/>
    <dgm:cxn modelId="{94E74EDB-786D-B742-A2E1-F33BC62B7076}" srcId="{6556A82E-DDD6-724B-8F2E-B7E90DE851FC}" destId="{AE6AD0DE-471C-394E-960F-0E28FEA0F069}" srcOrd="2" destOrd="0" parTransId="{C4237F78-1E23-DA47-BBB7-BDF3B1379416}" sibTransId="{4C5CE2DD-888E-8745-8079-A01D01A0262F}"/>
    <dgm:cxn modelId="{42297BE9-6DC3-7B4E-A6E4-941A0A3C3BEF}" srcId="{6556A82E-DDD6-724B-8F2E-B7E90DE851FC}" destId="{3668834E-4BB1-CB48-B9B9-9A9B312E5A1D}" srcOrd="7" destOrd="0" parTransId="{7C87F355-451C-0142-966E-64CB88FD7000}" sibTransId="{E590437A-5C7C-DC41-B2D7-278F838E48BC}"/>
    <dgm:cxn modelId="{B59746F3-7E68-2948-A33B-B5CE250F05E2}" srcId="{6556A82E-DDD6-724B-8F2E-B7E90DE851FC}" destId="{47232272-4900-FE46-B742-2966AA3E675E}" srcOrd="5" destOrd="0" parTransId="{F0094534-FA33-2143-A39A-261990594B30}" sibTransId="{AD4C2783-7067-DE4A-9E4C-1D261C573370}"/>
    <dgm:cxn modelId="{618CBAFA-E7AA-104A-BE2C-C28D68C60A6B}" type="presOf" srcId="{1A023676-8B7B-7A42-A58A-0C5FC79F87CA}" destId="{9C84AC41-7BF3-5344-A63C-E14F4EF0222C}" srcOrd="0" destOrd="0" presId="urn:microsoft.com/office/officeart/2005/8/layout/radial3"/>
    <dgm:cxn modelId="{533285AD-B200-F14B-BBCC-810E70DC7399}" type="presParOf" srcId="{D399E3BF-F1E4-0F4F-8B6C-9E680E03DAEA}" destId="{1512A554-BC7C-EF4E-852F-6DA64F4ABD62}" srcOrd="0" destOrd="0" presId="urn:microsoft.com/office/officeart/2005/8/layout/radial3"/>
    <dgm:cxn modelId="{2ED6E688-7F97-204F-BEDA-187B3B75F9A0}" type="presParOf" srcId="{1512A554-BC7C-EF4E-852F-6DA64F4ABD62}" destId="{7EF2F556-FA8E-B341-9E33-AD0F0EAB91CA}" srcOrd="0" destOrd="0" presId="urn:microsoft.com/office/officeart/2005/8/layout/radial3"/>
    <dgm:cxn modelId="{ED1E91E2-7965-CE48-91A9-1B88A5118168}" type="presParOf" srcId="{1512A554-BC7C-EF4E-852F-6DA64F4ABD62}" destId="{0C441E32-7DA3-4F47-9A05-1A63F4C41CAA}" srcOrd="1" destOrd="0" presId="urn:microsoft.com/office/officeart/2005/8/layout/radial3"/>
    <dgm:cxn modelId="{081F4E49-7BD1-8B47-AEA9-CBD79AF092D9}" type="presParOf" srcId="{1512A554-BC7C-EF4E-852F-6DA64F4ABD62}" destId="{9B0A7E3B-4D1E-2A4D-A70E-A0C4C8270627}" srcOrd="2" destOrd="0" presId="urn:microsoft.com/office/officeart/2005/8/layout/radial3"/>
    <dgm:cxn modelId="{B377D433-640F-0D4F-8179-F4D5AB75496F}" type="presParOf" srcId="{1512A554-BC7C-EF4E-852F-6DA64F4ABD62}" destId="{7CC78C5F-5D8E-0249-A4FF-42ADE930F5D1}" srcOrd="3" destOrd="0" presId="urn:microsoft.com/office/officeart/2005/8/layout/radial3"/>
    <dgm:cxn modelId="{63453F87-A5D8-5A46-AFB4-0BC7BF78EB6B}" type="presParOf" srcId="{1512A554-BC7C-EF4E-852F-6DA64F4ABD62}" destId="{4446EA7B-88EF-EF48-AFCC-6495E3E2D300}" srcOrd="4" destOrd="0" presId="urn:microsoft.com/office/officeart/2005/8/layout/radial3"/>
    <dgm:cxn modelId="{ADCBC970-6CC0-2C49-A196-C799AE6033F1}" type="presParOf" srcId="{1512A554-BC7C-EF4E-852F-6DA64F4ABD62}" destId="{A7EE2DD1-4FC6-3141-A4AC-4A164BAA9C0F}" srcOrd="5" destOrd="0" presId="urn:microsoft.com/office/officeart/2005/8/layout/radial3"/>
    <dgm:cxn modelId="{1F3C7190-5FD9-D64E-88A2-D5EC179B42AD}" type="presParOf" srcId="{1512A554-BC7C-EF4E-852F-6DA64F4ABD62}" destId="{3D7BCEE9-3FBC-E644-9372-0FD13A876756}" srcOrd="6" destOrd="0" presId="urn:microsoft.com/office/officeart/2005/8/layout/radial3"/>
    <dgm:cxn modelId="{33B62246-4D96-734D-A1DE-FFFA04251AED}" type="presParOf" srcId="{1512A554-BC7C-EF4E-852F-6DA64F4ABD62}" destId="{E5AE9E02-C888-0D47-9215-25436E6F1CF9}" srcOrd="7" destOrd="0" presId="urn:microsoft.com/office/officeart/2005/8/layout/radial3"/>
    <dgm:cxn modelId="{57F49C67-5DEE-404A-B268-5FC683DBF67E}" type="presParOf" srcId="{1512A554-BC7C-EF4E-852F-6DA64F4ABD62}" destId="{5D664969-AB3B-A744-9984-1D4F95088BD1}" srcOrd="8" destOrd="0" presId="urn:microsoft.com/office/officeart/2005/8/layout/radial3"/>
    <dgm:cxn modelId="{50E67DF5-97DC-D048-B6E0-5E2E2F717CF8}" type="presParOf" srcId="{1512A554-BC7C-EF4E-852F-6DA64F4ABD62}" destId="{094390A5-66DE-8D40-831F-CBCF32FAFF88}" srcOrd="9" destOrd="0" presId="urn:microsoft.com/office/officeart/2005/8/layout/radial3"/>
    <dgm:cxn modelId="{F876DD62-F7D9-D647-AB9B-15ECB16EAC8F}" type="presParOf" srcId="{1512A554-BC7C-EF4E-852F-6DA64F4ABD62}" destId="{9C84AC41-7BF3-5344-A63C-E14F4EF0222C}" srcOrd="10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F2F556-FA8E-B341-9E33-AD0F0EAB91CA}">
      <dsp:nvSpPr>
        <dsp:cNvPr id="0" name=""/>
        <dsp:cNvSpPr/>
      </dsp:nvSpPr>
      <dsp:spPr>
        <a:xfrm>
          <a:off x="2064770" y="1328914"/>
          <a:ext cx="1966458" cy="1966458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kern="1200" dirty="0"/>
            <a:t>Encuesta a 18,000 personas</a:t>
          </a:r>
        </a:p>
      </dsp:txBody>
      <dsp:txXfrm>
        <a:off x="2352751" y="1616895"/>
        <a:ext cx="1390496" cy="1390496"/>
      </dsp:txXfrm>
    </dsp:sp>
    <dsp:sp modelId="{0C441E32-7DA3-4F47-9A05-1A63F4C41CAA}">
      <dsp:nvSpPr>
        <dsp:cNvPr id="0" name=""/>
        <dsp:cNvSpPr/>
      </dsp:nvSpPr>
      <dsp:spPr>
        <a:xfrm>
          <a:off x="2406741" y="457"/>
          <a:ext cx="1282517" cy="1282517"/>
        </a:xfrm>
        <a:prstGeom prst="ellipse">
          <a:avLst/>
        </a:prstGeom>
        <a:solidFill>
          <a:schemeClr val="accent4">
            <a:alpha val="50000"/>
            <a:hueOff val="-446477"/>
            <a:satOff val="2690"/>
            <a:lumOff val="21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000" kern="1200" dirty="0"/>
            <a:t>Nivel de ingresos</a:t>
          </a:r>
        </a:p>
      </dsp:txBody>
      <dsp:txXfrm>
        <a:off x="2594561" y="188277"/>
        <a:ext cx="906877" cy="906877"/>
      </dsp:txXfrm>
    </dsp:sp>
    <dsp:sp modelId="{9B0A7E3B-4D1E-2A4D-A70E-A0C4C8270627}">
      <dsp:nvSpPr>
        <dsp:cNvPr id="0" name=""/>
        <dsp:cNvSpPr/>
      </dsp:nvSpPr>
      <dsp:spPr>
        <a:xfrm>
          <a:off x="3388593" y="319481"/>
          <a:ext cx="1282517" cy="1282517"/>
        </a:xfrm>
        <a:prstGeom prst="ellipse">
          <a:avLst/>
        </a:prstGeom>
        <a:solidFill>
          <a:schemeClr val="accent4">
            <a:alpha val="50000"/>
            <a:hueOff val="-892954"/>
            <a:satOff val="5380"/>
            <a:lumOff val="43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000" kern="1200" dirty="0"/>
            <a:t>Recompensas actuales</a:t>
          </a:r>
        </a:p>
      </dsp:txBody>
      <dsp:txXfrm>
        <a:off x="3576413" y="507301"/>
        <a:ext cx="906877" cy="906877"/>
      </dsp:txXfrm>
    </dsp:sp>
    <dsp:sp modelId="{7CC78C5F-5D8E-0249-A4FF-42ADE930F5D1}">
      <dsp:nvSpPr>
        <dsp:cNvPr id="0" name=""/>
        <dsp:cNvSpPr/>
      </dsp:nvSpPr>
      <dsp:spPr>
        <a:xfrm>
          <a:off x="3995412" y="1154694"/>
          <a:ext cx="1282517" cy="1282517"/>
        </a:xfrm>
        <a:prstGeom prst="ellipse">
          <a:avLst/>
        </a:prstGeom>
        <a:solidFill>
          <a:schemeClr val="accent4">
            <a:alpha val="50000"/>
            <a:hueOff val="-1339431"/>
            <a:satOff val="8070"/>
            <a:lumOff val="64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000" kern="1200" dirty="0"/>
            <a:t>Contacto por correo</a:t>
          </a:r>
        </a:p>
      </dsp:txBody>
      <dsp:txXfrm>
        <a:off x="4183232" y="1342514"/>
        <a:ext cx="906877" cy="906877"/>
      </dsp:txXfrm>
    </dsp:sp>
    <dsp:sp modelId="{4446EA7B-88EF-EF48-AFCC-6495E3E2D300}">
      <dsp:nvSpPr>
        <dsp:cNvPr id="0" name=""/>
        <dsp:cNvSpPr/>
      </dsp:nvSpPr>
      <dsp:spPr>
        <a:xfrm>
          <a:off x="3995412" y="2187075"/>
          <a:ext cx="1282517" cy="1282517"/>
        </a:xfrm>
        <a:prstGeom prst="ellipse">
          <a:avLst/>
        </a:prstGeom>
        <a:solidFill>
          <a:schemeClr val="accent4">
            <a:alpha val="50000"/>
            <a:hueOff val="-1785908"/>
            <a:satOff val="10760"/>
            <a:lumOff val="86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000" kern="1200" dirty="0"/>
            <a:t>Cuentas abiertas</a:t>
          </a:r>
        </a:p>
      </dsp:txBody>
      <dsp:txXfrm>
        <a:off x="4183232" y="2374895"/>
        <a:ext cx="906877" cy="906877"/>
      </dsp:txXfrm>
    </dsp:sp>
    <dsp:sp modelId="{A7EE2DD1-4FC6-3141-A4AC-4A164BAA9C0F}">
      <dsp:nvSpPr>
        <dsp:cNvPr id="0" name=""/>
        <dsp:cNvSpPr/>
      </dsp:nvSpPr>
      <dsp:spPr>
        <a:xfrm>
          <a:off x="3388593" y="3022289"/>
          <a:ext cx="1282517" cy="1282517"/>
        </a:xfrm>
        <a:prstGeom prst="ellipse">
          <a:avLst/>
        </a:prstGeom>
        <a:solidFill>
          <a:schemeClr val="accent4">
            <a:alpha val="50000"/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000" kern="1200" dirty="0"/>
            <a:t>Seguro de sobre-endeudamiento</a:t>
          </a:r>
        </a:p>
      </dsp:txBody>
      <dsp:txXfrm>
        <a:off x="3576413" y="3210109"/>
        <a:ext cx="906877" cy="906877"/>
      </dsp:txXfrm>
    </dsp:sp>
    <dsp:sp modelId="{3D7BCEE9-3FBC-E644-9372-0FD13A876756}">
      <dsp:nvSpPr>
        <dsp:cNvPr id="0" name=""/>
        <dsp:cNvSpPr/>
      </dsp:nvSpPr>
      <dsp:spPr>
        <a:xfrm>
          <a:off x="2406741" y="3341312"/>
          <a:ext cx="1282517" cy="1282517"/>
        </a:xfrm>
        <a:prstGeom prst="ellipse">
          <a:avLst/>
        </a:prstGeom>
        <a:solidFill>
          <a:schemeClr val="accent4">
            <a:alpha val="50000"/>
            <a:hueOff val="-2678862"/>
            <a:satOff val="16139"/>
            <a:lumOff val="129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000" kern="1200" dirty="0"/>
            <a:t>Calificación de crédito</a:t>
          </a:r>
        </a:p>
      </dsp:txBody>
      <dsp:txXfrm>
        <a:off x="2594561" y="3529132"/>
        <a:ext cx="906877" cy="906877"/>
      </dsp:txXfrm>
    </dsp:sp>
    <dsp:sp modelId="{E5AE9E02-C888-0D47-9215-25436E6F1CF9}">
      <dsp:nvSpPr>
        <dsp:cNvPr id="0" name=""/>
        <dsp:cNvSpPr/>
      </dsp:nvSpPr>
      <dsp:spPr>
        <a:xfrm>
          <a:off x="1424888" y="3022289"/>
          <a:ext cx="1282517" cy="1282517"/>
        </a:xfrm>
        <a:prstGeom prst="ellipse">
          <a:avLst/>
        </a:prstGeom>
        <a:solidFill>
          <a:schemeClr val="accent4">
            <a:alpha val="50000"/>
            <a:hueOff val="-3125339"/>
            <a:satOff val="18829"/>
            <a:lumOff val="150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000" kern="1200" dirty="0"/>
            <a:t>Número de tarjetas</a:t>
          </a:r>
        </a:p>
      </dsp:txBody>
      <dsp:txXfrm>
        <a:off x="1612708" y="3210109"/>
        <a:ext cx="906877" cy="906877"/>
      </dsp:txXfrm>
    </dsp:sp>
    <dsp:sp modelId="{5D664969-AB3B-A744-9984-1D4F95088BD1}">
      <dsp:nvSpPr>
        <dsp:cNvPr id="0" name=""/>
        <dsp:cNvSpPr/>
      </dsp:nvSpPr>
      <dsp:spPr>
        <a:xfrm>
          <a:off x="818070" y="2187075"/>
          <a:ext cx="1282517" cy="1282517"/>
        </a:xfrm>
        <a:prstGeom prst="ellipse">
          <a:avLst/>
        </a:prstGeom>
        <a:solidFill>
          <a:schemeClr val="accent4">
            <a:alpha val="50000"/>
            <a:hueOff val="-3571816"/>
            <a:satOff val="21519"/>
            <a:lumOff val="172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000" kern="1200" dirty="0"/>
            <a:t>Dueño de casa propia</a:t>
          </a:r>
        </a:p>
      </dsp:txBody>
      <dsp:txXfrm>
        <a:off x="1005890" y="2374895"/>
        <a:ext cx="906877" cy="906877"/>
      </dsp:txXfrm>
    </dsp:sp>
    <dsp:sp modelId="{094390A5-66DE-8D40-831F-CBCF32FAFF88}">
      <dsp:nvSpPr>
        <dsp:cNvPr id="0" name=""/>
        <dsp:cNvSpPr/>
      </dsp:nvSpPr>
      <dsp:spPr>
        <a:xfrm>
          <a:off x="818070" y="1154694"/>
          <a:ext cx="1282517" cy="1282517"/>
        </a:xfrm>
        <a:prstGeom prst="ellipse">
          <a:avLst/>
        </a:prstGeom>
        <a:solidFill>
          <a:schemeClr val="accent4">
            <a:alpha val="50000"/>
            <a:hueOff val="-4018293"/>
            <a:satOff val="24209"/>
            <a:lumOff val="194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000" kern="1200" dirty="0"/>
            <a:t>Tamaño de familia</a:t>
          </a:r>
        </a:p>
      </dsp:txBody>
      <dsp:txXfrm>
        <a:off x="1005890" y="1342514"/>
        <a:ext cx="906877" cy="906877"/>
      </dsp:txXfrm>
    </dsp:sp>
    <dsp:sp modelId="{9C84AC41-7BF3-5344-A63C-E14F4EF0222C}">
      <dsp:nvSpPr>
        <dsp:cNvPr id="0" name=""/>
        <dsp:cNvSpPr/>
      </dsp:nvSpPr>
      <dsp:spPr>
        <a:xfrm>
          <a:off x="1424888" y="319481"/>
          <a:ext cx="1282517" cy="1282517"/>
        </a:xfrm>
        <a:prstGeom prst="ellipse">
          <a:avLst/>
        </a:prstGeom>
        <a:solidFill>
          <a:schemeClr val="accent4">
            <a:alpha val="50000"/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000" kern="1200" dirty="0"/>
            <a:t>Saldo promedio</a:t>
          </a:r>
        </a:p>
      </dsp:txBody>
      <dsp:txXfrm>
        <a:off x="1612708" y="507301"/>
        <a:ext cx="906877" cy="9068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2023. 7. 1.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2023. 7. 1.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8700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2023. 7. 1.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5018906" y="1628801"/>
            <a:ext cx="3657550" cy="220830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2023. 7. 1.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3568" y="2636912"/>
            <a:ext cx="7772400" cy="1362075"/>
          </a:xfrm>
        </p:spPr>
        <p:txBody>
          <a:bodyPr anchor="ctr"/>
          <a:lstStyle>
            <a:lvl1pPr algn="ctr">
              <a:defRPr sz="4000" b="0" cap="all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2023. 7. 1.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44624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2023. 7. 1.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484784"/>
            <a:ext cx="8402525" cy="4881686"/>
          </a:xfrm>
        </p:spPr>
        <p:txBody>
          <a:bodyPr>
            <a:no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2023. 7. 1.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395536" y="44624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2D2F2D"/>
                </a:solidFill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484784"/>
            <a:ext cx="8402525" cy="4881686"/>
          </a:xfrm>
        </p:spPr>
        <p:txBody>
          <a:bodyPr>
            <a:no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2023. 7. 1.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547132" y="2492896"/>
            <a:ext cx="6049735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2023. 7. 1.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public.tableau.com/views/Mid_Project_BankClassification_LCA/Historia1?:language=es-ES&amp;publish=yes&amp;:display_count=n&amp;:origin=viz_share_link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4932040" y="1628801"/>
            <a:ext cx="3816424" cy="2208306"/>
          </a:xfrm>
        </p:spPr>
        <p:txBody>
          <a:bodyPr/>
          <a:lstStyle/>
          <a:p>
            <a:r>
              <a:rPr lang="en-US" altLang="ko-KR" sz="4200" b="1" dirty="0"/>
              <a:t>Bank Classification Project</a:t>
            </a:r>
            <a:endParaRPr lang="ko-KR" altLang="en-US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5580112" y="404664"/>
            <a:ext cx="26642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CONTENIDO</a:t>
            </a:r>
            <a:endParaRPr lang="ko-KR" altLang="en-US" sz="3000" b="1" dirty="0">
              <a:solidFill>
                <a:schemeClr val="bg1"/>
              </a:solidFill>
              <a:latin typeface="+mj-lt"/>
              <a:ea typeface="맑은 고딕" pitchFamily="50" charset="-127"/>
            </a:endParaRPr>
          </a:p>
        </p:txBody>
      </p:sp>
      <p:grpSp>
        <p:nvGrpSpPr>
          <p:cNvPr id="66" name="그룹 65"/>
          <p:cNvGrpSpPr/>
          <p:nvPr/>
        </p:nvGrpSpPr>
        <p:grpSpPr>
          <a:xfrm>
            <a:off x="5077579" y="1795800"/>
            <a:ext cx="3426034" cy="506180"/>
            <a:chOff x="1077516" y="999966"/>
            <a:chExt cx="3593850" cy="506180"/>
          </a:xfrm>
        </p:grpSpPr>
        <p:sp>
          <p:nvSpPr>
            <p:cNvPr id="34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354F66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  <a:defRPr/>
              </a:pPr>
              <a:endParaRPr kumimoji="0" lang="ko-KR" altLang="en-US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8" name="Text Box 5"/>
            <p:cNvSpPr txBox="1">
              <a:spLocks noChangeArrowheads="1"/>
            </p:cNvSpPr>
            <p:nvPr/>
          </p:nvSpPr>
          <p:spPr bwMode="auto">
            <a:xfrm>
              <a:off x="1718616" y="1053827"/>
              <a:ext cx="295275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Objetivo</a:t>
              </a:r>
              <a:endParaRPr lang="en-US" altLang="ko-KR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20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33379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5076056" y="2512080"/>
            <a:ext cx="3427559" cy="506180"/>
            <a:chOff x="1077516" y="999966"/>
            <a:chExt cx="3595448" cy="506180"/>
          </a:xfrm>
        </p:grpSpPr>
        <p:sp>
          <p:nvSpPr>
            <p:cNvPr id="71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354F66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  <a:defRPr/>
              </a:pPr>
              <a:endParaRPr kumimoji="0" lang="ko-KR" altLang="en-US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2" name="Text Box 5"/>
            <p:cNvSpPr txBox="1">
              <a:spLocks noChangeArrowheads="1"/>
            </p:cNvSpPr>
            <p:nvPr/>
          </p:nvSpPr>
          <p:spPr bwMode="auto">
            <a:xfrm>
              <a:off x="1720214" y="1053700"/>
              <a:ext cx="295275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Razonamiento</a:t>
              </a:r>
              <a:r>
                <a:rPr lang="en-US" altLang="ko-KR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 del </a:t>
              </a:r>
              <a:r>
                <a:rPr lang="en-US" altLang="ko-KR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proyecto</a:t>
              </a:r>
              <a:endParaRPr lang="en-US" altLang="ko-KR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4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33379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5076056" y="3228360"/>
            <a:ext cx="3456330" cy="506180"/>
            <a:chOff x="1077516" y="999966"/>
            <a:chExt cx="3625630" cy="506180"/>
          </a:xfrm>
        </p:grpSpPr>
        <p:sp>
          <p:nvSpPr>
            <p:cNvPr id="76" name="Oval 3"/>
            <p:cNvSpPr>
              <a:spLocks noChangeArrowheads="1"/>
            </p:cNvSpPr>
            <p:nvPr/>
          </p:nvSpPr>
          <p:spPr bwMode="auto">
            <a:xfrm>
              <a:off x="1697355" y="1001321"/>
              <a:ext cx="45719" cy="504825"/>
            </a:xfrm>
            <a:prstGeom prst="homePlate">
              <a:avLst>
                <a:gd name="adj" fmla="val 0"/>
              </a:avLst>
            </a:prstGeom>
            <a:solidFill>
              <a:srgbClr val="354F66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80000"/>
                </a:lnSpc>
                <a:defRPr/>
              </a:pPr>
              <a:endParaRPr kumimoji="0" lang="ko-KR" altLang="en-US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7" name="Text Box 5"/>
            <p:cNvSpPr txBox="1">
              <a:spLocks noChangeArrowheads="1"/>
            </p:cNvSpPr>
            <p:nvPr/>
          </p:nvSpPr>
          <p:spPr bwMode="auto">
            <a:xfrm>
              <a:off x="1750396" y="1012582"/>
              <a:ext cx="295275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Resultados</a:t>
              </a:r>
              <a:r>
                <a:rPr lang="en-US" altLang="ko-KR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 del </a:t>
              </a:r>
              <a:r>
                <a:rPr lang="en-US" altLang="ko-KR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Modelo</a:t>
              </a:r>
              <a:endParaRPr lang="en-US" altLang="ko-KR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9" name="TextBox 13"/>
            <p:cNvSpPr txBox="1">
              <a:spLocks noChangeArrowheads="1"/>
            </p:cNvSpPr>
            <p:nvPr/>
          </p:nvSpPr>
          <p:spPr bwMode="auto">
            <a:xfrm>
              <a:off x="1077516" y="999966"/>
              <a:ext cx="533379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OBJETIVO</a:t>
            </a:r>
            <a:endParaRPr lang="ko-KR" altLang="en-US" dirty="0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26C547BF-4457-D9F7-DE7E-54A89CCD49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2922449"/>
              </p:ext>
            </p:extLst>
          </p:nvPr>
        </p:nvGraphicFramePr>
        <p:xfrm>
          <a:off x="-612576" y="1412776"/>
          <a:ext cx="6096000" cy="4624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uadroTexto 7">
            <a:extLst>
              <a:ext uri="{FF2B5EF4-FFF2-40B4-BE49-F238E27FC236}">
                <a16:creationId xmlns:a16="http://schemas.microsoft.com/office/drawing/2014/main" id="{D8C6D924-9069-ABC7-91D4-4ECD2828B70D}"/>
              </a:ext>
            </a:extLst>
          </p:cNvPr>
          <p:cNvSpPr txBox="1"/>
          <p:nvPr/>
        </p:nvSpPr>
        <p:spPr>
          <a:xfrm>
            <a:off x="6012160" y="2413337"/>
            <a:ext cx="30243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/>
              <a:t>Determinar si la incorporación de la variable </a:t>
            </a:r>
          </a:p>
          <a:p>
            <a:pPr algn="ctr"/>
            <a:r>
              <a:rPr lang="es-MX" b="1" dirty="0"/>
              <a:t>“Dueño de casa propia” </a:t>
            </a:r>
          </a:p>
          <a:p>
            <a:pPr algn="ctr"/>
            <a:r>
              <a:rPr lang="es-MX" b="1" dirty="0"/>
              <a:t>es una conjunción de los </a:t>
            </a:r>
          </a:p>
          <a:p>
            <a:pPr algn="ctr"/>
            <a:r>
              <a:rPr lang="es-MX" b="1" dirty="0"/>
              <a:t>requisitos esperados en </a:t>
            </a:r>
          </a:p>
          <a:p>
            <a:pPr algn="ctr"/>
            <a:r>
              <a:rPr lang="es-MX" b="1" dirty="0"/>
              <a:t>nuestros prospectos de </a:t>
            </a:r>
          </a:p>
          <a:p>
            <a:pPr algn="ctr"/>
            <a:r>
              <a:rPr lang="es-MX" b="1" dirty="0"/>
              <a:t>clientes</a:t>
            </a:r>
          </a:p>
        </p:txBody>
      </p:sp>
      <p:sp>
        <p:nvSpPr>
          <p:cNvPr id="9" name="Flecha a la derecha con bandas 8">
            <a:extLst>
              <a:ext uri="{FF2B5EF4-FFF2-40B4-BE49-F238E27FC236}">
                <a16:creationId xmlns:a16="http://schemas.microsoft.com/office/drawing/2014/main" id="{BBD44603-4D66-24B2-76D4-0922241C22A1}"/>
              </a:ext>
            </a:extLst>
          </p:cNvPr>
          <p:cNvSpPr/>
          <p:nvPr/>
        </p:nvSpPr>
        <p:spPr>
          <a:xfrm>
            <a:off x="4860032" y="3173027"/>
            <a:ext cx="1080120" cy="511944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2518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RAZONAMIENTO DEL PROYECTO</a:t>
            </a:r>
            <a:endParaRPr lang="ko-KR" altLang="en-US" dirty="0"/>
          </a:p>
        </p:txBody>
      </p:sp>
      <p:pic>
        <p:nvPicPr>
          <p:cNvPr id="6" name="Gráfico 5" descr="Bar chart con relleno sólido">
            <a:hlinkClick r:id="rId2"/>
            <a:extLst>
              <a:ext uri="{FF2B5EF4-FFF2-40B4-BE49-F238E27FC236}">
                <a16:creationId xmlns:a16="http://schemas.microsoft.com/office/drawing/2014/main" id="{42A391B1-8BB2-6EFA-590F-62508B3802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32439" y="6341652"/>
            <a:ext cx="594035" cy="594035"/>
          </a:xfrm>
          <a:prstGeom prst="rect">
            <a:avLst/>
          </a:prstGeom>
        </p:spPr>
      </p:pic>
      <p:pic>
        <p:nvPicPr>
          <p:cNvPr id="7" name="slide2" descr="Historia 12">
            <a:extLst>
              <a:ext uri="{FF2B5EF4-FFF2-40B4-BE49-F238E27FC236}">
                <a16:creationId xmlns:a16="http://schemas.microsoft.com/office/drawing/2014/main" id="{8B0BEDBF-8A6E-DF5D-7A37-5A069B976E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2" y="1124744"/>
            <a:ext cx="9098638" cy="51125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RESULTADOS DEL MODELO</a:t>
            </a:r>
            <a:endParaRPr lang="ko-KR" altLang="en-U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8E924A5-5F97-9DB9-D7D1-06DF703139C7}"/>
              </a:ext>
            </a:extLst>
          </p:cNvPr>
          <p:cNvSpPr txBox="1"/>
          <p:nvPr/>
        </p:nvSpPr>
        <p:spPr>
          <a:xfrm>
            <a:off x="558489" y="1218589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Resultados del Train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150B0F4-EC25-D497-27C1-ABAAAB675BE9}"/>
              </a:ext>
            </a:extLst>
          </p:cNvPr>
          <p:cNvSpPr txBox="1"/>
          <p:nvPr/>
        </p:nvSpPr>
        <p:spPr>
          <a:xfrm>
            <a:off x="5220072" y="1218589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Resultados del Test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E30DABC-D816-665D-2667-F7B5FBFCB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03" y="1605471"/>
            <a:ext cx="3232501" cy="242154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27A19F0-78EA-09AD-B850-97C621508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89" y="4077072"/>
            <a:ext cx="3423226" cy="256441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47EC5B63-F59F-E388-742A-5314C35EAD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025" y="1605471"/>
            <a:ext cx="3232501" cy="242154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075B19FF-5097-0661-5584-91CD8B3245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024" y="4044134"/>
            <a:ext cx="3232502" cy="2421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146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547132" y="2708920"/>
            <a:ext cx="6049735" cy="1224136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9946</TotalTime>
  <Words>87</Words>
  <Application>Microsoft Macintosh PowerPoint</Application>
  <PresentationFormat>Presentación en pantalla (4:3)</PresentationFormat>
  <Paragraphs>32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굴림체</vt:lpstr>
      <vt:lpstr>Calibri Light</vt:lpstr>
      <vt:lpstr>Arial</vt:lpstr>
      <vt:lpstr>Calibri</vt:lpstr>
      <vt:lpstr>맑은 고딕</vt:lpstr>
      <vt:lpstr>Office 테마</vt:lpstr>
      <vt:lpstr>Bank Classification Project</vt:lpstr>
      <vt:lpstr>Presentación de PowerPoint</vt:lpstr>
      <vt:lpstr>OBJETIVO</vt:lpstr>
      <vt:lpstr>RAZONAMIENTO DEL PROYECTO</vt:lpstr>
      <vt:lpstr>RESULTADOS DEL MODELO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Laura Chavez</cp:lastModifiedBy>
  <cp:revision>4</cp:revision>
  <dcterms:created xsi:type="dcterms:W3CDTF">2010-02-01T08:03:16Z</dcterms:created>
  <dcterms:modified xsi:type="dcterms:W3CDTF">2023-07-01T17:00:35Z</dcterms:modified>
  <cp:category>www.slidemembers.com</cp:category>
</cp:coreProperties>
</file>

<file path=docProps/thumbnail.jpeg>
</file>